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0" r:id="rId3"/>
    <p:sldId id="257" r:id="rId4"/>
    <p:sldId id="258" r:id="rId5"/>
    <p:sldId id="259" r:id="rId6"/>
    <p:sldId id="265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08"/>
    <p:restoredTop sz="77921"/>
  </p:normalViewPr>
  <p:slideViewPr>
    <p:cSldViewPr snapToGrid="0" snapToObjects="1">
      <p:cViewPr>
        <p:scale>
          <a:sx n="100" d="100"/>
          <a:sy n="100" d="100"/>
        </p:scale>
        <p:origin x="3664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tiff>
</file>

<file path=ppt/media/image5.tiff>
</file>

<file path=ppt/media/image6.jp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2C8C3E-4645-2E4A-BBF6-E2D83BEAA5C9}" type="datetimeFigureOut">
              <a:rPr lang="en-US" smtClean="0"/>
              <a:t>5/11/16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15FF1-EB07-6E4E-9B45-74F1B218D9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308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Junco </a:t>
            </a:r>
            <a:r>
              <a:rPr lang="en-US" dirty="0" err="1" smtClean="0"/>
              <a:t>Hyemalis</a:t>
            </a:r>
            <a:r>
              <a:rPr lang="en-US" dirty="0" smtClean="0"/>
              <a:t> – Dark-eyed Junco - </a:t>
            </a:r>
            <a:r>
              <a:rPr lang="en-US" sz="800" dirty="0" smtClean="0"/>
              <a:t>https://c1.staticflickr.com/3/2709/4452654426_1f78fc9e55_z.jpg?zz=1</a:t>
            </a:r>
          </a:p>
          <a:p>
            <a:endParaRPr lang="en-US" dirty="0" smtClean="0"/>
          </a:p>
          <a:p>
            <a:r>
              <a:rPr lang="en-US" dirty="0" err="1" smtClean="0"/>
              <a:t>Piranga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ludoviciana</a:t>
            </a:r>
            <a:r>
              <a:rPr lang="en-US" baseline="0" dirty="0" smtClean="0"/>
              <a:t> – Western Tanager - http://cdn4.pacifichorticulture.org/</a:t>
            </a:r>
            <a:r>
              <a:rPr lang="en-US" baseline="0" dirty="0" err="1" smtClean="0"/>
              <a:t>wp</a:t>
            </a:r>
            <a:r>
              <a:rPr lang="en-US" baseline="0" dirty="0" smtClean="0"/>
              <a:t>-content/uploads/2011/01/Wigand.06.019.jpg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Setophaga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coronata</a:t>
            </a:r>
            <a:r>
              <a:rPr lang="en-US" baseline="0" dirty="0" smtClean="0"/>
              <a:t> – Yellow-</a:t>
            </a:r>
            <a:r>
              <a:rPr lang="en-US" baseline="0" dirty="0" err="1" smtClean="0"/>
              <a:t>Rumped</a:t>
            </a:r>
            <a:r>
              <a:rPr lang="en-US" baseline="0" dirty="0" smtClean="0"/>
              <a:t> Warbler - https://</a:t>
            </a:r>
            <a:r>
              <a:rPr lang="en-US" baseline="0" dirty="0" err="1" smtClean="0"/>
              <a:t>upload.wikimedia.org</a:t>
            </a:r>
            <a:r>
              <a:rPr lang="en-US" baseline="0" dirty="0" smtClean="0"/>
              <a:t>/</a:t>
            </a:r>
            <a:r>
              <a:rPr lang="en-US" baseline="0" dirty="0" err="1" smtClean="0"/>
              <a:t>wikipedia</a:t>
            </a:r>
            <a:r>
              <a:rPr lang="en-US" baseline="0" dirty="0" smtClean="0"/>
              <a:t>/commons/3/30/</a:t>
            </a:r>
            <a:r>
              <a:rPr lang="en-US" baseline="0" dirty="0" err="1" smtClean="0"/>
              <a:t>Setophaga_coronata_DM.jpg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err="1" smtClean="0"/>
              <a:t>Setophaga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occidentalis</a:t>
            </a:r>
            <a:r>
              <a:rPr lang="en-US" baseline="0" dirty="0" smtClean="0"/>
              <a:t> – Hermit Warbler - https://s-media-cache-ak0.pinimg.com/736x/68/65/6d/68656def79485376a4b2bd711b277731.jpg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Sitta</a:t>
            </a:r>
            <a:r>
              <a:rPr lang="en-US" baseline="0" dirty="0" smtClean="0"/>
              <a:t> Canadensis – Red-breasted Nuthatch - http://</a:t>
            </a:r>
            <a:r>
              <a:rPr lang="en-US" baseline="0" dirty="0" err="1" smtClean="0"/>
              <a:t>www.almac.ca</a:t>
            </a:r>
            <a:r>
              <a:rPr lang="en-US" baseline="0" dirty="0" smtClean="0"/>
              <a:t>/</a:t>
            </a:r>
            <a:r>
              <a:rPr lang="en-US" baseline="0" dirty="0" err="1" smtClean="0"/>
              <a:t>jays_kinglets</a:t>
            </a:r>
            <a:r>
              <a:rPr lang="en-US" baseline="0" dirty="0" smtClean="0"/>
              <a:t>/2060_Red-breasted_Nuthatch.jpg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5FF1-EB07-6E4E-9B45-74F1B218D9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07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dirty="0" smtClean="0"/>
              <a:t>There two</a:t>
            </a:r>
            <a:r>
              <a:rPr lang="en-US" baseline="0" dirty="0" smtClean="0"/>
              <a:t> main detection cues seen during this study, that is Song (#1) and Call (#2)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5FF1-EB07-6E4E-9B45-74F1B218D9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05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can see a strong relationship between species observation and elevation.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Elevation data was extracted from </a:t>
            </a:r>
            <a:r>
              <a:rPr lang="en-US" baseline="0" dirty="0" err="1" smtClean="0"/>
              <a:t>DEM.tif</a:t>
            </a:r>
            <a:r>
              <a:rPr lang="en-US" baseline="0" dirty="0" smtClean="0"/>
              <a:t> provided in assignment 5. I attempted to download higher resolution DEM models online, but couldn’t figure it 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5FF1-EB07-6E4E-9B45-74F1B218D9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17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5FF1-EB07-6E4E-9B45-74F1B218D94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176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jpg"/><Relationship Id="rId7" Type="http://schemas.openxmlformats.org/officeDocument/2006/relationships/image" Target="../media/image7.tiff"/><Relationship Id="rId8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Plumas County Bird Observation Study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48372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Dr. Busybody</a:t>
            </a:r>
          </a:p>
          <a:p>
            <a:r>
              <a:rPr lang="en-US" dirty="0" smtClean="0"/>
              <a:t>University of California, Merced</a:t>
            </a:r>
          </a:p>
          <a:p>
            <a:r>
              <a:rPr lang="en-US" dirty="0" smtClean="0"/>
              <a:t>Invited Talk: International Ornithological Union</a:t>
            </a:r>
          </a:p>
          <a:p>
            <a:r>
              <a:rPr lang="en-US" dirty="0" err="1" smtClean="0"/>
              <a:t>drbbody@ucmerced.edu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603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Plumas County, CA</a:t>
            </a:r>
          </a:p>
          <a:p>
            <a:r>
              <a:rPr lang="en-US" dirty="0" smtClean="0"/>
              <a:t>5 Main Species (Common Names)</a:t>
            </a:r>
          </a:p>
          <a:p>
            <a:pPr lvl="1"/>
            <a:r>
              <a:rPr lang="en-US" dirty="0"/>
              <a:t>Dark-eyed </a:t>
            </a:r>
            <a:r>
              <a:rPr lang="en-US" dirty="0" smtClean="0"/>
              <a:t>Junco </a:t>
            </a:r>
          </a:p>
          <a:p>
            <a:pPr lvl="1"/>
            <a:r>
              <a:rPr lang="en-US" dirty="0"/>
              <a:t>Western </a:t>
            </a:r>
            <a:r>
              <a:rPr lang="en-US" dirty="0" smtClean="0"/>
              <a:t>Tanager</a:t>
            </a:r>
          </a:p>
          <a:p>
            <a:pPr lvl="1"/>
            <a:r>
              <a:rPr lang="en-US" dirty="0"/>
              <a:t>Yellow-</a:t>
            </a:r>
            <a:r>
              <a:rPr lang="en-US" dirty="0" err="1"/>
              <a:t>Rumped</a:t>
            </a:r>
            <a:r>
              <a:rPr lang="en-US" dirty="0"/>
              <a:t> Warbler </a:t>
            </a:r>
            <a:endParaRPr lang="en-US" dirty="0" smtClean="0"/>
          </a:p>
          <a:p>
            <a:pPr lvl="1"/>
            <a:r>
              <a:rPr lang="en-US" dirty="0"/>
              <a:t>Hermit Warbler </a:t>
            </a:r>
            <a:endParaRPr lang="en-US" dirty="0" smtClean="0"/>
          </a:p>
          <a:p>
            <a:pPr lvl="1"/>
            <a:r>
              <a:rPr lang="en-US" dirty="0"/>
              <a:t>Red-breasted Nuthatch </a:t>
            </a:r>
            <a:endParaRPr lang="en-US" dirty="0" smtClean="0"/>
          </a:p>
          <a:p>
            <a:r>
              <a:rPr lang="en-US" dirty="0" smtClean="0"/>
              <a:t>Strong correlation between elevation and species</a:t>
            </a:r>
          </a:p>
          <a:p>
            <a:r>
              <a:rPr lang="en-US" dirty="0" smtClean="0"/>
              <a:t>No connection between observed distance and species</a:t>
            </a:r>
          </a:p>
          <a:p>
            <a:r>
              <a:rPr lang="en-US" dirty="0" smtClean="0"/>
              <a:t>No correlation for Observation Distance as a function of Elevation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770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Area</a:t>
            </a:r>
            <a:br>
              <a:rPr lang="en-US" dirty="0" smtClean="0"/>
            </a:br>
            <a:r>
              <a:rPr lang="en-US" i="1" dirty="0" smtClean="0"/>
              <a:t>Plumas County, CA</a:t>
            </a:r>
            <a:endParaRPr lang="en-US" i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094" y="1926324"/>
            <a:ext cx="5253779" cy="377825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259" y="2590800"/>
            <a:ext cx="3811167" cy="230956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64972" y="5725898"/>
            <a:ext cx="44380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Digital Elevation Model</a:t>
            </a:r>
          </a:p>
          <a:p>
            <a:r>
              <a:rPr lang="en-US" i="1" dirty="0" smtClean="0"/>
              <a:t>Species identification </a:t>
            </a:r>
            <a:r>
              <a:rPr lang="en-US" i="1" dirty="0"/>
              <a:t>l</a:t>
            </a:r>
            <a:r>
              <a:rPr lang="en-US" i="1" dirty="0" smtClean="0"/>
              <a:t>ocation plotted with black circles</a:t>
            </a:r>
            <a:endParaRPr lang="en-US" i="1" dirty="0"/>
          </a:p>
        </p:txBody>
      </p:sp>
      <p:sp>
        <p:nvSpPr>
          <p:cNvPr id="9" name="TextBox 8"/>
          <p:cNvSpPr txBox="1"/>
          <p:nvPr/>
        </p:nvSpPr>
        <p:spPr>
          <a:xfrm>
            <a:off x="1749259" y="5022739"/>
            <a:ext cx="4438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Google </a:t>
            </a:r>
            <a:r>
              <a:rPr lang="en-US" sz="2400" smtClean="0"/>
              <a:t>Earth Image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948527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Ranked Histogram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501232"/>
            <a:ext cx="7483635" cy="4867708"/>
          </a:xfrm>
        </p:spPr>
      </p:pic>
      <p:grpSp>
        <p:nvGrpSpPr>
          <p:cNvPr id="7" name="Group 6"/>
          <p:cNvGrpSpPr/>
          <p:nvPr/>
        </p:nvGrpSpPr>
        <p:grpSpPr>
          <a:xfrm>
            <a:off x="3423857" y="3176826"/>
            <a:ext cx="1046324" cy="879496"/>
            <a:chOff x="815968" y="2367419"/>
            <a:chExt cx="3048000" cy="256201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4917" y="2367419"/>
              <a:ext cx="3039051" cy="2030086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815968" y="4397504"/>
              <a:ext cx="3048000" cy="5319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600" dirty="0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7393" y="2085214"/>
            <a:ext cx="1050640" cy="129870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813" y="3710763"/>
            <a:ext cx="1037337" cy="103667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3868" y="3434315"/>
            <a:ext cx="1032549" cy="148094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88808" y="3319272"/>
            <a:ext cx="1032648" cy="138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826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Observed Distance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905000"/>
            <a:ext cx="5533540" cy="3778250"/>
          </a:xfrm>
        </p:spPr>
      </p:pic>
      <p:sp>
        <p:nvSpPr>
          <p:cNvPr id="6" name="TextBox 5"/>
          <p:cNvSpPr txBox="1"/>
          <p:nvPr/>
        </p:nvSpPr>
        <p:spPr>
          <a:xfrm>
            <a:off x="8420100" y="2489200"/>
            <a:ext cx="30845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Most Species are identified at 100m or greater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There is a large amount of variability in the distance observed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Not a normal distribution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Log or power law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49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Detection Cue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559" y="1443335"/>
            <a:ext cx="6748881" cy="3778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27074" y="2316797"/>
            <a:ext cx="24240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Two Main Cues: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Song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Call</a:t>
            </a:r>
          </a:p>
        </p:txBody>
      </p:sp>
      <p:sp>
        <p:nvSpPr>
          <p:cNvPr id="6" name="Rectangle 5"/>
          <p:cNvSpPr/>
          <p:nvPr/>
        </p:nvSpPr>
        <p:spPr>
          <a:xfrm>
            <a:off x="2635559" y="5221585"/>
            <a:ext cx="395333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“S</a:t>
            </a:r>
            <a:r>
              <a:rPr lang="en-US" sz="1600" dirty="0"/>
              <a:t>" for </a:t>
            </a:r>
            <a:r>
              <a:rPr lang="en-US" sz="1600" dirty="0" smtClean="0"/>
              <a:t>song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"</a:t>
            </a:r>
            <a:r>
              <a:rPr lang="en-US" sz="1600" dirty="0"/>
              <a:t>V" for </a:t>
            </a:r>
            <a:r>
              <a:rPr lang="en-US" sz="1600" dirty="0" smtClean="0"/>
              <a:t>visual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"C</a:t>
            </a:r>
            <a:r>
              <a:rPr lang="en-US" sz="1600" dirty="0"/>
              <a:t>" for call </a:t>
            </a:r>
            <a:endParaRPr lang="en-US" sz="16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“</a:t>
            </a:r>
            <a:r>
              <a:rPr lang="en-US" sz="1600" dirty="0"/>
              <a:t>D” for drumming </a:t>
            </a:r>
            <a:r>
              <a:rPr lang="en-US" sz="1600" dirty="0" smtClean="0"/>
              <a:t>woodpecker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“</a:t>
            </a:r>
            <a:r>
              <a:rPr lang="en-US" sz="1600" dirty="0"/>
              <a:t>H” for humming </a:t>
            </a:r>
            <a:r>
              <a:rPr lang="en-US" sz="1600" dirty="0" smtClean="0"/>
              <a:t>hummingbird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”</a:t>
            </a:r>
            <a:r>
              <a:rPr lang="en-US" sz="1600" dirty="0"/>
              <a:t>J” for </a:t>
            </a:r>
            <a:r>
              <a:rPr lang="en-US" sz="1600" dirty="0" smtClean="0"/>
              <a:t>Juvenile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36662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Elevation at Observation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905000"/>
            <a:ext cx="7177576" cy="3778250"/>
          </a:xfrm>
        </p:spPr>
      </p:pic>
      <p:sp>
        <p:nvSpPr>
          <p:cNvPr id="10" name="TextBox 9"/>
          <p:cNvSpPr txBox="1"/>
          <p:nvPr/>
        </p:nvSpPr>
        <p:spPr>
          <a:xfrm>
            <a:off x="9770501" y="2667000"/>
            <a:ext cx="18923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Species tend to be normally distributed around a </a:t>
            </a:r>
            <a:r>
              <a:rPr lang="en-US" smtClean="0"/>
              <a:t>specific elevation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575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Observed vs. Elevation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680" y="2031999"/>
            <a:ext cx="7508581" cy="3486329"/>
          </a:xfrm>
        </p:spPr>
      </p:pic>
      <p:sp>
        <p:nvSpPr>
          <p:cNvPr id="5" name="Rectangle 4"/>
          <p:cNvSpPr/>
          <p:nvPr/>
        </p:nvSpPr>
        <p:spPr>
          <a:xfrm>
            <a:off x="584468" y="2898000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Linear Model Results: </a:t>
            </a:r>
          </a:p>
          <a:p>
            <a:r>
              <a:rPr lang="en-US" dirty="0" smtClean="0"/>
              <a:t>Distance </a:t>
            </a:r>
            <a:r>
              <a:rPr lang="en-US" dirty="0" err="1" smtClean="0"/>
              <a:t>Observed~Elevation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Adjusted </a:t>
            </a:r>
            <a:r>
              <a:rPr lang="en-US" dirty="0"/>
              <a:t>R-squared:  </a:t>
            </a:r>
            <a:r>
              <a:rPr lang="en-US" dirty="0" smtClean="0"/>
              <a:t>0.005306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 p-value</a:t>
            </a:r>
            <a:r>
              <a:rPr lang="en-US" dirty="0"/>
              <a:t>: </a:t>
            </a:r>
            <a:r>
              <a:rPr lang="en-US" dirty="0" smtClean="0"/>
              <a:t>0.1158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No correlation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877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is a strong connection between the observation of a specific species at a specific elevation, within a normal distribution of that height</a:t>
            </a:r>
          </a:p>
          <a:p>
            <a:r>
              <a:rPr lang="en-US" dirty="0" smtClean="0"/>
              <a:t>There is no connection between elevation and observable height</a:t>
            </a:r>
          </a:p>
          <a:p>
            <a:r>
              <a:rPr lang="en-US" dirty="0" smtClean="0"/>
              <a:t>A majority of the detection cues are audible, with song being number 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447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204</TotalTime>
  <Words>342</Words>
  <Application>Microsoft Macintosh PowerPoint</Application>
  <PresentationFormat>Widescreen</PresentationFormat>
  <Paragraphs>66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Century Gothic</vt:lpstr>
      <vt:lpstr>Wingdings 3</vt:lpstr>
      <vt:lpstr>Arial</vt:lpstr>
      <vt:lpstr>Wisp</vt:lpstr>
      <vt:lpstr>Plumas County Bird Observation Study</vt:lpstr>
      <vt:lpstr>Introduction</vt:lpstr>
      <vt:lpstr>Study Area Plumas County, CA</vt:lpstr>
      <vt:lpstr>Ranked Histogram</vt:lpstr>
      <vt:lpstr>Observed Distance</vt:lpstr>
      <vt:lpstr>Detection Cue</vt:lpstr>
      <vt:lpstr>Elevation at Observation</vt:lpstr>
      <vt:lpstr>Distance Observed vs. Elevation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Brendan Smith</dc:creator>
  <cp:lastModifiedBy>Brendan Smith</cp:lastModifiedBy>
  <cp:revision>47</cp:revision>
  <dcterms:created xsi:type="dcterms:W3CDTF">2016-05-12T03:13:12Z</dcterms:created>
  <dcterms:modified xsi:type="dcterms:W3CDTF">2016-05-12T06:37:55Z</dcterms:modified>
</cp:coreProperties>
</file>

<file path=docProps/thumbnail.jpeg>
</file>